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83"/>
  </p:notesMasterIdLst>
  <p:sldIdLst>
    <p:sldId id="379" r:id="rId2"/>
    <p:sldId id="380" r:id="rId3"/>
    <p:sldId id="381" r:id="rId4"/>
    <p:sldId id="386" r:id="rId5"/>
    <p:sldId id="382" r:id="rId6"/>
    <p:sldId id="383" r:id="rId7"/>
    <p:sldId id="384" r:id="rId8"/>
    <p:sldId id="387" r:id="rId9"/>
    <p:sldId id="385" r:id="rId10"/>
    <p:sldId id="388" r:id="rId11"/>
    <p:sldId id="389" r:id="rId12"/>
    <p:sldId id="390" r:id="rId13"/>
    <p:sldId id="391" r:id="rId14"/>
    <p:sldId id="393" r:id="rId15"/>
    <p:sldId id="392" r:id="rId16"/>
    <p:sldId id="394" r:id="rId17"/>
    <p:sldId id="395" r:id="rId18"/>
    <p:sldId id="396" r:id="rId19"/>
    <p:sldId id="398" r:id="rId20"/>
    <p:sldId id="397" r:id="rId21"/>
    <p:sldId id="399" r:id="rId22"/>
    <p:sldId id="400" r:id="rId23"/>
    <p:sldId id="401" r:id="rId24"/>
    <p:sldId id="402" r:id="rId25"/>
    <p:sldId id="407" r:id="rId26"/>
    <p:sldId id="403" r:id="rId27"/>
    <p:sldId id="408" r:id="rId28"/>
    <p:sldId id="404" r:id="rId29"/>
    <p:sldId id="405" r:id="rId30"/>
    <p:sldId id="406" r:id="rId31"/>
    <p:sldId id="409" r:id="rId32"/>
    <p:sldId id="410" r:id="rId33"/>
    <p:sldId id="411" r:id="rId34"/>
    <p:sldId id="412" r:id="rId35"/>
    <p:sldId id="413" r:id="rId36"/>
    <p:sldId id="415" r:id="rId37"/>
    <p:sldId id="414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6" r:id="rId47"/>
    <p:sldId id="428" r:id="rId48"/>
    <p:sldId id="326" r:id="rId49"/>
    <p:sldId id="427" r:id="rId50"/>
    <p:sldId id="429" r:id="rId51"/>
    <p:sldId id="430" r:id="rId52"/>
    <p:sldId id="431" r:id="rId53"/>
    <p:sldId id="425" r:id="rId54"/>
    <p:sldId id="432" r:id="rId55"/>
    <p:sldId id="435" r:id="rId56"/>
    <p:sldId id="436" r:id="rId57"/>
    <p:sldId id="424" r:id="rId58"/>
    <p:sldId id="437" r:id="rId59"/>
    <p:sldId id="438" r:id="rId60"/>
    <p:sldId id="441" r:id="rId61"/>
    <p:sldId id="368" r:id="rId62"/>
    <p:sldId id="446" r:id="rId63"/>
    <p:sldId id="367" r:id="rId64"/>
    <p:sldId id="442" r:id="rId65"/>
    <p:sldId id="447" r:id="rId66"/>
    <p:sldId id="355" r:id="rId67"/>
    <p:sldId id="444" r:id="rId68"/>
    <p:sldId id="445" r:id="rId69"/>
    <p:sldId id="448" r:id="rId70"/>
    <p:sldId id="356" r:id="rId71"/>
    <p:sldId id="378" r:id="rId72"/>
    <p:sldId id="443" r:id="rId73"/>
    <p:sldId id="372" r:id="rId74"/>
    <p:sldId id="439" r:id="rId75"/>
    <p:sldId id="440" r:id="rId76"/>
    <p:sldId id="366" r:id="rId77"/>
    <p:sldId id="269" r:id="rId78"/>
    <p:sldId id="270" r:id="rId79"/>
    <p:sldId id="357" r:id="rId80"/>
    <p:sldId id="358" r:id="rId81"/>
    <p:sldId id="359" r:id="rId8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EC9F"/>
    <a:srgbClr val="B2BECE"/>
    <a:srgbClr val="8C9EB6"/>
    <a:srgbClr val="099BDD"/>
    <a:srgbClr val="484848"/>
    <a:srgbClr val="404040"/>
    <a:srgbClr val="486556"/>
    <a:srgbClr val="4F5A69"/>
    <a:srgbClr val="43BFF7"/>
    <a:srgbClr val="485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5" autoAdjust="0"/>
    <p:restoredTop sz="90104" autoAdjust="0"/>
  </p:normalViewPr>
  <p:slideViewPr>
    <p:cSldViewPr snapToGrid="0">
      <p:cViewPr varScale="1">
        <p:scale>
          <a:sx n="80" d="100"/>
          <a:sy n="80" d="100"/>
        </p:scale>
        <p:origin x="480" y="6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2014-09-15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9016" y="523874"/>
            <a:ext cx="638444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Skala upp och ut med </a:t>
            </a:r>
          </a:p>
          <a:p>
            <a:pPr algn="ctr"/>
            <a:r>
              <a:rPr lang="sv-SE" sz="9600" b="1" dirty="0" smtClean="0">
                <a:latin typeface="+mj-lt"/>
              </a:rPr>
              <a:t>Akka</a:t>
            </a:r>
            <a:r>
              <a:rPr lang="sv-SE" sz="9600" b="1" dirty="0" smtClean="0">
                <a:solidFill>
                  <a:srgbClr val="B04242"/>
                </a:solidFill>
                <a:latin typeface="+mj-lt"/>
              </a:rPr>
              <a:t>.NET</a:t>
            </a:r>
            <a:endParaRPr lang="sv-SE" sz="9600" b="1" dirty="0">
              <a:solidFill>
                <a:srgbClr val="B04242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 flipH="1" flipV="1">
            <a:off x="-4" y="3238500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40716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”An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island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sanity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in a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sea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concurrency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endParaRPr lang="sv-SE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Shared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nothing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”, ”Black box”</a:t>
            </a:r>
          </a:p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Location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transparent</a:t>
            </a:r>
            <a:r>
              <a:rPr lang="sv-SE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”, 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Distributable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 design”</a:t>
            </a:r>
            <a:endParaRPr lang="sv-SE" i="1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r>
              <a:rPr lang="sv-SE" b="1" dirty="0" err="1" smtClean="0"/>
              <a:t>Send</a:t>
            </a:r>
            <a:r>
              <a:rPr lang="sv-SE" dirty="0" smtClean="0"/>
              <a:t> - Kan skicka meddelanden till andra </a:t>
            </a:r>
            <a:r>
              <a:rPr lang="sv-SE" dirty="0" err="1" smtClean="0"/>
              <a:t>actors</a:t>
            </a:r>
            <a:endParaRPr lang="sv-SE" dirty="0" smtClean="0"/>
          </a:p>
          <a:p>
            <a:r>
              <a:rPr lang="sv-SE" b="1" dirty="0" err="1" smtClean="0"/>
              <a:t>Create</a:t>
            </a:r>
            <a:r>
              <a:rPr lang="sv-SE" dirty="0" smtClean="0"/>
              <a:t> - Kan skapa nya </a:t>
            </a:r>
            <a:r>
              <a:rPr lang="sv-SE" dirty="0" err="1" smtClean="0"/>
              <a:t>actors</a:t>
            </a:r>
            <a:r>
              <a:rPr lang="sv-SE" dirty="0" smtClean="0"/>
              <a:t> </a:t>
            </a:r>
          </a:p>
          <a:p>
            <a:r>
              <a:rPr lang="sv-SE" b="1" dirty="0" err="1" smtClean="0"/>
              <a:t>Become</a:t>
            </a:r>
            <a:r>
              <a:rPr lang="sv-SE" dirty="0" smtClean="0"/>
              <a:t> - Kan ändra hur nästkommande meddelande ska hanteras</a:t>
            </a:r>
          </a:p>
          <a:p>
            <a:pPr marL="0" indent="0">
              <a:buNone/>
            </a:pPr>
            <a:endParaRPr lang="sv-SE" dirty="0" smtClean="0"/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050201" y="2774597"/>
            <a:ext cx="3089537" cy="1245270"/>
          </a:xfrm>
          <a:prstGeom prst="wedgeRoundRectCallout">
            <a:avLst>
              <a:gd name="adj1" fmla="val -63417"/>
              <a:gd name="adj2" fmla="val -2173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</a:t>
            </a:r>
            <a:r>
              <a:rPr lang="sv-SE" b="1" dirty="0" err="1"/>
              <a:t>actor</a:t>
            </a:r>
            <a:r>
              <a:rPr lang="sv-SE" b="1" dirty="0"/>
              <a:t> har beteende och tillstånd, precis som ett objekt.</a:t>
            </a:r>
          </a:p>
        </p:txBody>
      </p:sp>
    </p:spTree>
    <p:extLst>
      <p:ext uri="{BB962C8B-B14F-4D97-AF65-F5344CB8AC3E}">
        <p14:creationId xmlns:p14="http://schemas.microsoft.com/office/powerpoint/2010/main" val="4528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sp>
        <p:nvSpPr>
          <p:cNvPr id="9" name="Rounded Rectangular Callout 8"/>
          <p:cNvSpPr/>
          <p:nvPr/>
        </p:nvSpPr>
        <p:spPr>
          <a:xfrm>
            <a:off x="4098327" y="3739197"/>
            <a:ext cx="3089537" cy="1245270"/>
          </a:xfrm>
          <a:prstGeom prst="wedgeRoundRectCallout">
            <a:avLst>
              <a:gd name="adj1" fmla="val -63417"/>
              <a:gd name="adj2" fmla="val -2173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</a:t>
            </a:r>
            <a:r>
              <a:rPr lang="sv-SE" b="1" dirty="0" err="1"/>
              <a:t>actor</a:t>
            </a:r>
            <a:r>
              <a:rPr lang="sv-SE" b="1" dirty="0"/>
              <a:t> kan övervaka och hantera sina egna barn</a:t>
            </a:r>
          </a:p>
        </p:txBody>
      </p:sp>
    </p:spTree>
    <p:extLst>
      <p:ext uri="{BB962C8B-B14F-4D97-AF65-F5344CB8AC3E}">
        <p14:creationId xmlns:p14="http://schemas.microsoft.com/office/powerpoint/2010/main" val="740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787337" y="1926934"/>
            <a:ext cx="3089537" cy="1304927"/>
          </a:xfrm>
          <a:prstGeom prst="wedgeRoundRectCallout">
            <a:avLst>
              <a:gd name="adj1" fmla="val -57899"/>
              <a:gd name="adj2" fmla="val -224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Istället för ett API med publika metoder så har en </a:t>
            </a:r>
            <a:r>
              <a:rPr lang="sv-SE" b="1" dirty="0" err="1"/>
              <a:t>actor</a:t>
            </a:r>
            <a:r>
              <a:rPr lang="sv-SE" b="1" dirty="0"/>
              <a:t> en </a:t>
            </a:r>
            <a:r>
              <a:rPr lang="sv-SE" b="1" dirty="0" err="1"/>
              <a:t>sk</a:t>
            </a:r>
            <a:r>
              <a:rPr lang="sv-SE" b="1" dirty="0"/>
              <a:t>. ”mailbox”.</a:t>
            </a:r>
          </a:p>
        </p:txBody>
      </p:sp>
    </p:spTree>
    <p:extLst>
      <p:ext uri="{BB962C8B-B14F-4D97-AF65-F5344CB8AC3E}">
        <p14:creationId xmlns:p14="http://schemas.microsoft.com/office/powerpoint/2010/main" val="8081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6882063" y="2954548"/>
            <a:ext cx="3705726" cy="1436977"/>
          </a:xfrm>
          <a:prstGeom prst="wedgeRoundRectCallout">
            <a:avLst>
              <a:gd name="adj1" fmla="val -16926"/>
              <a:gd name="adj2" fmla="val -6560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För att skicka meddelanden till en </a:t>
            </a:r>
            <a:r>
              <a:rPr lang="sv-SE" b="1" dirty="0" err="1"/>
              <a:t>actor</a:t>
            </a:r>
            <a:r>
              <a:rPr lang="sv-SE" b="1" dirty="0"/>
              <a:t> så görs detta via en </a:t>
            </a:r>
            <a:r>
              <a:rPr lang="sv-SE" b="1" dirty="0" err="1"/>
              <a:t>sk</a:t>
            </a:r>
            <a:r>
              <a:rPr lang="sv-SE" b="1" dirty="0"/>
              <a:t>. ”</a:t>
            </a:r>
            <a:r>
              <a:rPr lang="sv-SE" b="1" i="1" dirty="0" err="1"/>
              <a:t>ActorRef</a:t>
            </a:r>
            <a:r>
              <a:rPr lang="sv-SE" b="1" dirty="0"/>
              <a:t>” och sker asynkront.</a:t>
            </a:r>
          </a:p>
        </p:txBody>
      </p:sp>
    </p:spTree>
    <p:extLst>
      <p:ext uri="{BB962C8B-B14F-4D97-AF65-F5344CB8AC3E}">
        <p14:creationId xmlns:p14="http://schemas.microsoft.com/office/powerpoint/2010/main" val="32507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353378" y="3221259"/>
            <a:ext cx="5127506" cy="1525992"/>
          </a:xfrm>
          <a:prstGeom prst="wedgeRoundRectCallout">
            <a:avLst>
              <a:gd name="adj1" fmla="val -58663"/>
              <a:gd name="adj2" fmla="val -20955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För att driva en </a:t>
            </a:r>
            <a:r>
              <a:rPr lang="sv-SE" b="1" dirty="0" err="1"/>
              <a:t>actor</a:t>
            </a:r>
            <a:r>
              <a:rPr lang="sv-SE" b="1" dirty="0"/>
              <a:t> krävs en tråd av något slag.</a:t>
            </a:r>
          </a:p>
          <a:p>
            <a:r>
              <a:rPr lang="sv-SE" b="1" dirty="0"/>
              <a:t>Akka.NET sköter detta via en </a:t>
            </a:r>
            <a:r>
              <a:rPr lang="sv-SE" b="1" dirty="0" err="1"/>
              <a:t>sk</a:t>
            </a:r>
            <a:r>
              <a:rPr lang="sv-SE" b="1" dirty="0"/>
              <a:t>. ”</a:t>
            </a:r>
            <a:r>
              <a:rPr lang="sv-SE" b="1" i="1" dirty="0" err="1"/>
              <a:t>MessageDispatcher</a:t>
            </a:r>
            <a:r>
              <a:rPr lang="sv-SE" b="1" dirty="0"/>
              <a:t>” som by default </a:t>
            </a:r>
            <a:r>
              <a:rPr lang="sv-SE" b="1" dirty="0" err="1"/>
              <a:t>schedulerar</a:t>
            </a:r>
            <a:r>
              <a:rPr lang="sv-SE" b="1" dirty="0"/>
              <a:t> till trådpoolen i .NET.</a:t>
            </a:r>
          </a:p>
        </p:txBody>
      </p:sp>
    </p:spTree>
    <p:extLst>
      <p:ext uri="{BB962C8B-B14F-4D97-AF65-F5344CB8AC3E}">
        <p14:creationId xmlns:p14="http://schemas.microsoft.com/office/powerpoint/2010/main" val="316206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5266275" y="2985129"/>
            <a:ext cx="3681835" cy="1700174"/>
          </a:xfrm>
          <a:prstGeom prst="wedgeRoundRectCallout">
            <a:avLst>
              <a:gd name="adj1" fmla="val -20226"/>
              <a:gd name="adj2" fmla="val -6475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Actors</a:t>
            </a:r>
            <a:r>
              <a:rPr lang="sv-SE" b="1" dirty="0"/>
              <a:t> är ”</a:t>
            </a:r>
            <a:r>
              <a:rPr lang="sv-SE" b="1" i="1" dirty="0" err="1"/>
              <a:t>Location</a:t>
            </a:r>
            <a:r>
              <a:rPr lang="sv-SE" b="1" i="1" dirty="0"/>
              <a:t> transparent</a:t>
            </a:r>
            <a:r>
              <a:rPr lang="sv-SE" b="1" dirty="0"/>
              <a:t>” dvs. de behöver inte finnas på samma maskin som avsändaren av ett meddelande.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9768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</a:t>
            </a:r>
            <a:r>
              <a:rPr lang="sv-SE" b="1" dirty="0" smtClean="0">
                <a:solidFill>
                  <a:srgbClr val="B04242"/>
                </a:solidFill>
              </a:rPr>
              <a:t>.NET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097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/>
              <a:t>Billigare än trådar; exekvering ”</a:t>
            </a:r>
            <a:r>
              <a:rPr lang="sv-SE" i="1" dirty="0" err="1" smtClean="0"/>
              <a:t>multiplexar</a:t>
            </a:r>
            <a:r>
              <a:rPr lang="sv-SE" dirty="0" smtClean="0"/>
              <a:t>” över en eller flera trådar.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9" name="Right Arrow 8"/>
          <p:cNvSpPr/>
          <p:nvPr/>
        </p:nvSpPr>
        <p:spPr>
          <a:xfrm>
            <a:off x="1150786" y="47548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8491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9361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7867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7867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7867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6858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6907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6054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6054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9" name="Rounded Rectangle 18"/>
          <p:cNvSpPr/>
          <p:nvPr/>
        </p:nvSpPr>
        <p:spPr>
          <a:xfrm rot="16200000">
            <a:off x="-173855" y="36522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221871" y="36858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32750" y="5372538"/>
            <a:ext cx="3528007" cy="1136546"/>
          </a:xfrm>
          <a:prstGeom prst="wedgeRoundRectCallout">
            <a:avLst>
              <a:gd name="adj1" fmla="val -20661"/>
              <a:gd name="adj2" fmla="val -6981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Orsakar inte samma typ av </a:t>
            </a:r>
            <a:r>
              <a:rPr lang="sv-SE" b="1" dirty="0" err="1"/>
              <a:t>context</a:t>
            </a:r>
            <a:r>
              <a:rPr lang="sv-SE" b="1" dirty="0"/>
              <a:t> switch.</a:t>
            </a:r>
          </a:p>
          <a:p>
            <a:r>
              <a:rPr lang="sv-SE" b="1" dirty="0"/>
              <a:t>Billigare att växla mellan </a:t>
            </a:r>
            <a:r>
              <a:rPr lang="sv-SE" b="1" dirty="0" err="1"/>
              <a:t>actors</a:t>
            </a:r>
            <a:r>
              <a:rPr lang="sv-S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</a:t>
            </a:r>
            <a:r>
              <a:rPr lang="sv-SE" sz="8000" b="1" dirty="0" err="1" smtClean="0">
                <a:solidFill>
                  <a:srgbClr val="B04242"/>
                </a:solidFill>
              </a:rPr>
              <a:t>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747526" y="0"/>
            <a:ext cx="5444474" cy="6858000"/>
          </a:xfrm>
          <a:prstGeom prst="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747526" cy="6858000"/>
          </a:xfrm>
          <a:prstGeom prst="rect">
            <a:avLst/>
          </a:prstGeom>
          <a:solidFill>
            <a:srgbClr val="6E4545">
              <a:alpha val="6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747526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53191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8597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6"/>
            <a:ext cx="6224116" cy="3567165"/>
          </a:xfrm>
          <a:prstGeom prst="rect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1" y="1821839"/>
            <a:ext cx="4334164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smtClean="0"/>
              <a:t>Objekt</a:t>
            </a:r>
          </a:p>
          <a:p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smtClean="0"/>
              <a:t>Objekt har beteende</a:t>
            </a:r>
          </a:p>
          <a:p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300" y="1821839"/>
            <a:ext cx="433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sv-SE" b="1" dirty="0" smtClean="0"/>
          </a:p>
          <a:p>
            <a:r>
              <a:rPr lang="sv-SE" b="1" dirty="0" err="1" smtClean="0"/>
              <a:t>Actors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r>
              <a:rPr lang="sv-SE" b="1" dirty="0" smtClean="0"/>
              <a:t>Asynkrona meddelanden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 smtClean="0">
                <a:solidFill>
                  <a:srgbClr val="B04242"/>
                </a:solidFill>
              </a:rPr>
              <a:t>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Snip Single Corner Rectangle 15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Snip Single Corner Rectangle 15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M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M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Y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X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4" name="Snip Single Corner Rectangle 13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A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X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A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/>
              <a:t>Stoppa</a:t>
            </a:r>
            <a:endParaRPr lang="sv-SE" sz="11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nip Single Corner Rectangle 54"/>
          <p:cNvSpPr/>
          <p:nvPr/>
        </p:nvSpPr>
        <p:spPr>
          <a:xfrm>
            <a:off x="8355149" y="4569368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Snip Single Corner Rectangle 53"/>
          <p:cNvSpPr/>
          <p:nvPr/>
        </p:nvSpPr>
        <p:spPr>
          <a:xfrm>
            <a:off x="8355833" y="3235195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Snip Single Corner Rectangle 52"/>
          <p:cNvSpPr/>
          <p:nvPr/>
        </p:nvSpPr>
        <p:spPr>
          <a:xfrm>
            <a:off x="8355149" y="1929334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Snip Single Corner Rectangle 51"/>
          <p:cNvSpPr/>
          <p:nvPr/>
        </p:nvSpPr>
        <p:spPr>
          <a:xfrm>
            <a:off x="7189040" y="1931358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/>
              <a:t>Stoppa</a:t>
            </a:r>
            <a:endParaRPr lang="sv-SE" sz="11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454230" y="2476589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454230" y="3744514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455312" y="5123628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Löser race </a:t>
            </a:r>
            <a:r>
              <a:rPr lang="sv-SE" b="1" dirty="0" err="1"/>
              <a:t>conditions</a:t>
            </a:r>
            <a:endParaRPr lang="sv-SE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8279" y="3207152"/>
            <a:ext cx="4391783" cy="1119113"/>
            <a:chOff x="358279" y="3207152"/>
            <a:chExt cx="4391783" cy="1119113"/>
          </a:xfrm>
        </p:grpSpPr>
        <p:sp>
          <p:nvSpPr>
            <p:cNvPr id="24" name="Snip Single Corner Rectangle 23"/>
            <p:cNvSpPr/>
            <p:nvPr/>
          </p:nvSpPr>
          <p:spPr>
            <a:xfrm>
              <a:off x="358279" y="3207152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23" name="Snip Single Corner Rectangle 22"/>
            <p:cNvSpPr/>
            <p:nvPr/>
          </p:nvSpPr>
          <p:spPr>
            <a:xfrm>
              <a:off x="1505136" y="3207152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22" name="Snip Single Corner Rectangle 21"/>
            <p:cNvSpPr/>
            <p:nvPr/>
          </p:nvSpPr>
          <p:spPr>
            <a:xfrm>
              <a:off x="2651993" y="3221173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5033" y="329606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789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5033" y="363782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Betalning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5033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551890" y="3296066"/>
              <a:ext cx="857704" cy="2717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123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551890" y="363782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 smtClean="0"/>
                <a:t>Stoppa</a:t>
              </a:r>
              <a:endParaRPr lang="sv-SE" sz="1100" b="1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51890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698747" y="331008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OCR:456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698747" y="365184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Skapa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98747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7" name="Snip Single Corner Rectangle 16"/>
            <p:cNvSpPr/>
            <p:nvPr/>
          </p:nvSpPr>
          <p:spPr>
            <a:xfrm>
              <a:off x="3798850" y="3221173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845604" y="3310086"/>
              <a:ext cx="857704" cy="2717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123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845604" y="365184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Skapa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845604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8597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6"/>
            <a:ext cx="6224116" cy="3567165"/>
          </a:xfrm>
          <a:prstGeom prst="rect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1" y="1821839"/>
            <a:ext cx="4334164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smtClean="0"/>
              <a:t>Objekt</a:t>
            </a:r>
          </a:p>
          <a:p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smtClean="0"/>
              <a:t>Objekt har beteende</a:t>
            </a:r>
          </a:p>
          <a:p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300" y="1821839"/>
            <a:ext cx="433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sv-SE" b="1" dirty="0" smtClean="0"/>
          </a:p>
          <a:p>
            <a:r>
              <a:rPr lang="sv-SE" b="1" dirty="0" err="1" smtClean="0"/>
              <a:t>Actors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r>
              <a:rPr lang="sv-SE" b="1" dirty="0" smtClean="0"/>
              <a:t>Asynkrona meddelanden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07718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Varför </a:t>
            </a:r>
            <a:r>
              <a:rPr lang="sv-SE" sz="4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Actors</a:t>
            </a:r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??  Den synkrona modellen har ju fungerat fint i 60 år!?</a:t>
            </a:r>
            <a:endParaRPr lang="sv-SE" sz="4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nip Single Corner Rectangle 11"/>
          <p:cNvSpPr/>
          <p:nvPr/>
        </p:nvSpPr>
        <p:spPr>
          <a:xfrm>
            <a:off x="2820189" y="294872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672621" y="242595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5672622" y="304744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5672622" y="365040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nip Single Corner Rectangle 17"/>
          <p:cNvSpPr/>
          <p:nvPr/>
        </p:nvSpPr>
        <p:spPr>
          <a:xfrm>
            <a:off x="2409940" y="3186826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52073" y="4638739"/>
            <a:ext cx="5121333" cy="1978629"/>
          </a:xfrm>
          <a:prstGeom prst="wedgeRoundRectCallout">
            <a:avLst>
              <a:gd name="adj1" fmla="val 67966"/>
              <a:gd name="adj2" fmla="val -41884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Leaky</a:t>
            </a:r>
            <a:r>
              <a:rPr lang="sv-SE" b="1" dirty="0"/>
              <a:t> </a:t>
            </a:r>
            <a:r>
              <a:rPr lang="sv-SE" b="1" dirty="0" err="1"/>
              <a:t>abstraction</a:t>
            </a:r>
            <a:r>
              <a:rPr lang="sv-SE" b="1" dirty="0"/>
              <a:t>, </a:t>
            </a:r>
            <a:r>
              <a:rPr lang="sv-SE" b="1" dirty="0" err="1"/>
              <a:t>exceptiontyper</a:t>
            </a:r>
            <a:r>
              <a:rPr lang="sv-SE" b="1" dirty="0"/>
              <a:t> från ett lägre lager kan läcka uppåt i arkitekturen.</a:t>
            </a:r>
          </a:p>
          <a:p>
            <a:endParaRPr lang="sv-SE" b="1" dirty="0"/>
          </a:p>
          <a:p>
            <a:r>
              <a:rPr lang="sv-SE" b="1" dirty="0"/>
              <a:t>Vet presentationslagret vad det ska göra med ett </a:t>
            </a:r>
            <a:r>
              <a:rPr lang="sv-SE" b="1" dirty="0" err="1"/>
              <a:t>EntityFrameworkPropertyNotMappedException</a:t>
            </a:r>
            <a:r>
              <a:rPr lang="sv-S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704691"/>
            <a:ext cx="5602850" cy="1404000"/>
            <a:chOff x="3194253" y="4561816"/>
            <a:chExt cx="5602850" cy="1404000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1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Lägg i mer pengar</a:t>
            </a:r>
          </a:p>
        </p:txBody>
      </p:sp>
    </p:spTree>
    <p:extLst>
      <p:ext uri="{BB962C8B-B14F-4D97-AF65-F5344CB8AC3E}">
        <p14:creationId xmlns:p14="http://schemas.microsoft.com/office/powerpoint/2010/main" val="35461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Får kaffe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10165" y="4933946"/>
              <a:ext cx="187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mer pengar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15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57" y="1690688"/>
            <a:ext cx="6389383" cy="39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18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Slut på bönor!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680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Slut på bönor!</a:t>
            </a:r>
            <a:endParaRPr lang="sv-SE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665409" y="4631482"/>
            <a:ext cx="1610726" cy="1629341"/>
            <a:chOff x="1627954" y="4762555"/>
            <a:chExt cx="1610726" cy="1629341"/>
          </a:xfrm>
        </p:grpSpPr>
        <p:sp>
          <p:nvSpPr>
            <p:cNvPr id="11" name="Oval 10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9" name="Cross 8"/>
          <p:cNvSpPr/>
          <p:nvPr/>
        </p:nvSpPr>
        <p:spPr>
          <a:xfrm rot="18807735">
            <a:off x="5193767" y="5142974"/>
            <a:ext cx="554010" cy="527433"/>
          </a:xfrm>
          <a:prstGeom prst="plus">
            <a:avLst>
              <a:gd name="adj" fmla="val 37886"/>
            </a:avLst>
          </a:prstGeom>
          <a:solidFill>
            <a:srgbClr val="922E2E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37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3512591"/>
            <a:ext cx="5602850" cy="2596100"/>
            <a:chOff x="3194253" y="3369716"/>
            <a:chExt cx="5602850" cy="2596100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Slut på bönor!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22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5602850" cy="4191278"/>
            <a:chOff x="3194253" y="1774538"/>
            <a:chExt cx="5602850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2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40718" cy="4191278"/>
            <a:chOff x="3194253" y="1774538"/>
            <a:chExt cx="6940718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Fyll på bönor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728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40718" cy="4191278"/>
            <a:chOff x="3194253" y="1774538"/>
            <a:chExt cx="6940718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Fyll på bönor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Får kaffe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00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71101" cy="4191278"/>
            <a:chOff x="3194253" y="1774538"/>
            <a:chExt cx="6971101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14270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Request</a:t>
              </a:r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36302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Application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error</a:t>
              </a:r>
              <a:endParaRPr lang="sv-SE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60583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Manage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failures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30929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Response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33926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Validation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error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 smtClean="0"/>
                <a:t>Client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29" name="Oval 28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98427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19069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6582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6469841" y="4810678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Oval 33"/>
          <p:cNvSpPr/>
          <p:nvPr/>
        </p:nvSpPr>
        <p:spPr>
          <a:xfrm>
            <a:off x="1970956" y="510724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130" name="Oval 129"/>
          <p:cNvSpPr/>
          <p:nvPr/>
        </p:nvSpPr>
        <p:spPr>
          <a:xfrm>
            <a:off x="6472722" y="4795101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41" idx="7"/>
          </p:cNvCxnSpPr>
          <p:nvPr/>
        </p:nvCxnSpPr>
        <p:spPr>
          <a:xfrm flipH="1">
            <a:off x="7875922" y="4882683"/>
            <a:ext cx="374840" cy="38902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1" name="Oval 40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5" name="Rounded Rectangular Callout 34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42337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412244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Actor</a:t>
            </a:r>
            <a:r>
              <a:rPr lang="sv-SE" b="1" dirty="0"/>
              <a:t> </a:t>
            </a:r>
            <a:r>
              <a:rPr lang="sv-SE" b="1" dirty="0" err="1"/>
              <a:t>Lifecycle</a:t>
            </a:r>
            <a:endParaRPr lang="sv-S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56" y="1181710"/>
            <a:ext cx="5669228" cy="54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</a:t>
            </a:r>
            <a:r>
              <a:rPr lang="sv-SE" sz="8000" b="1" dirty="0" smtClean="0">
                <a:solidFill>
                  <a:srgbClr val="B04242"/>
                </a:solidFill>
              </a:rPr>
              <a:t>End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/>
          <p:cNvSpPr/>
          <p:nvPr/>
        </p:nvSpPr>
        <p:spPr>
          <a:xfrm>
            <a:off x="1365361" y="4812610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Oval 28"/>
          <p:cNvSpPr/>
          <p:nvPr/>
        </p:nvSpPr>
        <p:spPr>
          <a:xfrm>
            <a:off x="1365361" y="4810680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4748" y="5422602"/>
            <a:ext cx="86895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sv-SE" b="1" dirty="0" err="1" smtClean="0"/>
              <a:t>Restart</a:t>
            </a:r>
            <a:endParaRPr lang="sv-SE" b="1" dirty="0"/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2079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442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29" name="Oval 28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30108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6469841" y="4810678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Oval 33"/>
          <p:cNvSpPr/>
          <p:nvPr/>
        </p:nvSpPr>
        <p:spPr>
          <a:xfrm>
            <a:off x="1970956" y="510724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130" name="Oval 129"/>
          <p:cNvSpPr/>
          <p:nvPr/>
        </p:nvSpPr>
        <p:spPr>
          <a:xfrm>
            <a:off x="6472722" y="4795101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41" idx="7"/>
          </p:cNvCxnSpPr>
          <p:nvPr/>
        </p:nvCxnSpPr>
        <p:spPr>
          <a:xfrm flipH="1">
            <a:off x="7875922" y="4882683"/>
            <a:ext cx="374840" cy="38902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1" name="Oval 40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1226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75506" y="1533889"/>
            <a:ext cx="6316579" cy="2785058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Race </a:t>
            </a:r>
            <a:r>
              <a:rPr lang="sv-SE" b="1" dirty="0" err="1" smtClean="0"/>
              <a:t>Conditions</a:t>
            </a:r>
            <a:endParaRPr lang="sv-SE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3978" y="1662299"/>
            <a:ext cx="7535779" cy="2794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account1.Balance 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amount) 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account1.Withdraw(amount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account2.Deposit(amount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560943" y="1533889"/>
            <a:ext cx="3407847" cy="1361007"/>
          </a:xfrm>
          <a:prstGeom prst="wedgeRoundRectCallout">
            <a:avLst>
              <a:gd name="adj1" fmla="val -61089"/>
              <a:gd name="adj2" fmla="val -2243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Balance</a:t>
            </a:r>
            <a:r>
              <a:rPr lang="sv-SE" b="1" dirty="0"/>
              <a:t> kan hinna ändras av en annan tråd efter att villkoret utvärderats, men innan resterande kod körs..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0943" y="4192070"/>
            <a:ext cx="4013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Knock </a:t>
            </a:r>
            <a:r>
              <a:rPr lang="en-US" sz="4800" b="1" i="1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knock</a:t>
            </a:r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!</a:t>
            </a:r>
          </a:p>
          <a:p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Race </a:t>
            </a:r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condition </a:t>
            </a:r>
            <a:endParaRPr lang="en-US" sz="4800" b="1" i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Who's </a:t>
            </a:r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there?</a:t>
            </a:r>
            <a:endParaRPr lang="sv-SE" sz="4800" b="1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9887</TotalTime>
  <Words>1615</Words>
  <Application>Microsoft Office PowerPoint</Application>
  <PresentationFormat>Widescreen</PresentationFormat>
  <Paragraphs>810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Consolas</vt:lpstr>
      <vt:lpstr>Office Theme</vt:lpstr>
      <vt:lpstr>PowerPoint Presentation</vt:lpstr>
      <vt:lpstr>Vad är Akka.NET ?</vt:lpstr>
      <vt:lpstr>OOP vs. Actor Model</vt:lpstr>
      <vt:lpstr>OOP vs. Actor Model</vt:lpstr>
      <vt:lpstr>Moore’s lag</vt:lpstr>
      <vt:lpstr>Inga problem!</vt:lpstr>
      <vt:lpstr>..uh oh!</vt:lpstr>
      <vt:lpstr>Minnesallokering</vt:lpstr>
      <vt:lpstr>Race Conditions</vt:lpstr>
      <vt:lpstr>Context Switching</vt:lpstr>
      <vt:lpstr>Alternativ?</vt:lpstr>
      <vt:lpstr>Actor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Lifecycle</vt:lpstr>
      <vt:lpstr>Dependency Injection</vt:lpstr>
      <vt:lpstr>The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1019</cp:revision>
  <dcterms:created xsi:type="dcterms:W3CDTF">2014-06-11T19:04:29Z</dcterms:created>
  <dcterms:modified xsi:type="dcterms:W3CDTF">2014-09-15T17:28:22Z</dcterms:modified>
</cp:coreProperties>
</file>